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82" r:id="rId4"/>
    <p:sldId id="257" r:id="rId5"/>
    <p:sldId id="303" r:id="rId6"/>
    <p:sldId id="280" r:id="rId7"/>
    <p:sldId id="258" r:id="rId8"/>
    <p:sldId id="273" r:id="rId9"/>
    <p:sldId id="281" r:id="rId10"/>
    <p:sldId id="259" r:id="rId12"/>
    <p:sldId id="274" r:id="rId13"/>
    <p:sldId id="283" r:id="rId14"/>
    <p:sldId id="260" r:id="rId15"/>
    <p:sldId id="275" r:id="rId16"/>
    <p:sldId id="284" r:id="rId17"/>
    <p:sldId id="261" r:id="rId18"/>
    <p:sldId id="276" r:id="rId19"/>
    <p:sldId id="285" r:id="rId20"/>
    <p:sldId id="288" r:id="rId21"/>
    <p:sldId id="299" r:id="rId22"/>
    <p:sldId id="300" r:id="rId23"/>
    <p:sldId id="301" r:id="rId24"/>
    <p:sldId id="302" r:id="rId25"/>
    <p:sldId id="269" r:id="rId26"/>
    <p:sldId id="289" r:id="rId27"/>
    <p:sldId id="290" r:id="rId28"/>
    <p:sldId id="291" r:id="rId29"/>
    <p:sldId id="292" r:id="rId30"/>
    <p:sldId id="293" r:id="rId31"/>
    <p:sldId id="295" r:id="rId32"/>
    <p:sldId id="297" r:id="rId33"/>
    <p:sldId id="298" r:id="rId34"/>
    <p:sldId id="294" r:id="rId35"/>
    <p:sldId id="286" r:id="rId36"/>
    <p:sldId id="277" r:id="rId37"/>
    <p:sldId id="304" r:id="rId38"/>
    <p:sldId id="305" r:id="rId39"/>
    <p:sldId id="306" r:id="rId40"/>
    <p:sldId id="307" r:id="rId41"/>
    <p:sldId id="308" r:id="rId42"/>
    <p:sldId id="309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333CC"/>
    <a:srgbClr val="FF00FF"/>
    <a:srgbClr val="FF0000"/>
    <a:srgbClr val="FF3399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4660"/>
  </p:normalViewPr>
  <p:slideViewPr>
    <p:cSldViewPr>
      <p:cViewPr varScale="1">
        <p:scale>
          <a:sx n="108" d="100"/>
          <a:sy n="108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69A4E-796C-4A2A-ACAD-C7AFB462F2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4914-8C78-441E-81DF-1B394B2E5A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4914-8C78-441E-81DF-1B394B2E5A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05176-3CB8-4D9C-A284-D9121095110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5D975-0FB8-4E5C-A929-F9E5217B728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BF0C-12C2-4393-86F9-B00F94B5FC3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7E4E5-299F-4112-8376-436FC6C6569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EDC06-B636-4469-AC56-F8CA0D1F5EA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B26B3-6ABD-41DF-BFDB-D777971C9A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82581-15D8-4638-9F5D-C87CA955712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E2E0B-C82E-4B79-A863-39570C6DC18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1A6D2-E877-452A-A240-E0F8C1C2D70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7AD9-0EC4-48E3-9195-277F8A98C14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C00E8-B3E1-4EBF-AEF1-D2461C68E3C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6698921-EB4D-45CE-8B10-EE1F9839CFC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r"/>
    <p:sndAc>
      <p:stSnd>
        <p:snd r:embed="rId12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ook and say-动副本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38536" y="781583"/>
            <a:ext cx="6192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汉语拼音</a:t>
            </a:r>
            <a:endParaRPr lang="zh-CN" altLang="en-US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6772" y="2420888"/>
            <a:ext cx="5544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800" b="1" dirty="0" smtClean="0">
                <a:solidFill>
                  <a:schemeClr val="tx2"/>
                </a:solidFill>
              </a:rPr>
              <a:t>zh ch sh r</a:t>
            </a:r>
            <a:r>
              <a:rPr lang="en-US" altLang="zh-CN" sz="7200" b="1" dirty="0" smtClean="0">
                <a:solidFill>
                  <a:schemeClr val="tx2"/>
                </a:solidFill>
              </a:rPr>
              <a:t> </a:t>
            </a:r>
            <a:endParaRPr lang="en-US" altLang="zh-CN" sz="7200" b="1" dirty="0">
              <a:solidFill>
                <a:schemeClr val="tx2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>
    <p:cover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charRg st="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charRg st="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charRg st="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6800" y="1065213"/>
            <a:ext cx="2011363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635375" y="1341438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拼一拼</a:t>
            </a:r>
            <a:endParaRPr kumimoji="1" lang="zh-CN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16013" y="2276475"/>
            <a:ext cx="6192837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ā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楷体_GB2312" pitchFamily="49" charset="-122"/>
              </a:rPr>
              <a:t>á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ǎ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楷体_GB2312" pitchFamily="49" charset="-122"/>
              </a:rPr>
              <a:t>à</a:t>
            </a:r>
            <a:endParaRPr kumimoji="1"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ē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ě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è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ū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ú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ǔ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ù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chu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ō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chuò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dvAuto="0" autoUpdateAnimBg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sotw9_temp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373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 descr="msotw9_tem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0"/>
            <a:ext cx="27098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 descr="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429000"/>
            <a:ext cx="1600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547813" y="3500438"/>
            <a:ext cx="5832475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547813" y="4508500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547813" y="5661025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547813" y="6669088"/>
            <a:ext cx="5832475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132138" y="3500438"/>
            <a:ext cx="249078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7200">
                <a:solidFill>
                  <a:srgbClr val="FF0066"/>
                </a:solidFill>
              </a:rPr>
              <a:t>sh</a:t>
            </a:r>
            <a:endParaRPr lang="en-US" altLang="zh-CN" sz="172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cover dir="r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 animBg="1"/>
      <p:bldP spid="34826" grpId="0" animBg="1"/>
      <p:bldP spid="34827" grpId="0" animBg="1"/>
      <p:bldP spid="348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172" name="Picture 4" descr="20086179585466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924300" y="836613"/>
            <a:ext cx="38877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00"/>
                </a:solidFill>
              </a:rPr>
              <a:t> sh</a:t>
            </a:r>
            <a:endParaRPr lang="en-US" altLang="zh-CN" sz="9600">
              <a:solidFill>
                <a:srgbClr val="FF0000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87900" y="2708275"/>
            <a:ext cx="3816350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sh—</a:t>
            </a:r>
            <a:r>
              <a:rPr lang="en-US" altLang="zh-CN" sz="4000" b="1"/>
              <a:t>ɑ</a:t>
            </a:r>
            <a:r>
              <a:rPr lang="en-US" altLang="zh-CN" sz="3600"/>
              <a:t>—sh</a:t>
            </a:r>
            <a:r>
              <a:rPr lang="en-US" altLang="zh-CN" sz="4000" b="1"/>
              <a:t>ɑ</a:t>
            </a:r>
            <a:endParaRPr lang="en-US" altLang="zh-CN" sz="6600"/>
          </a:p>
          <a:p>
            <a:pPr>
              <a:spcBef>
                <a:spcPct val="50000"/>
              </a:spcBef>
            </a:pPr>
            <a:r>
              <a:rPr lang="en-US" altLang="zh-CN" sz="3600"/>
              <a:t>sh—e—she</a:t>
            </a:r>
            <a:endParaRPr lang="en-US" altLang="zh-CN" sz="3600"/>
          </a:p>
          <a:p>
            <a:pPr>
              <a:spcBef>
                <a:spcPct val="50000"/>
              </a:spcBef>
            </a:pPr>
            <a:r>
              <a:rPr lang="en-US" altLang="zh-CN" sz="3600"/>
              <a:t>sh—u—shu</a:t>
            </a:r>
            <a:endParaRPr lang="en-US" altLang="zh-CN" sz="3600"/>
          </a:p>
          <a:p>
            <a:pPr>
              <a:spcBef>
                <a:spcPct val="50000"/>
              </a:spcBef>
            </a:pPr>
            <a:r>
              <a:rPr lang="en-US" altLang="zh-CN" sz="3600"/>
              <a:t>sh—u—o</a:t>
            </a:r>
            <a:r>
              <a:rPr lang="en-US" altLang="zh-CN" sz="3200"/>
              <a:t>—</a:t>
            </a:r>
            <a:r>
              <a:rPr lang="en-US" altLang="zh-CN" sz="3600"/>
              <a:t>shuo</a:t>
            </a:r>
            <a:endParaRPr lang="en-US" altLang="zh-CN" sz="3600"/>
          </a:p>
        </p:txBody>
      </p:sp>
    </p:spTree>
  </p:cSld>
  <p:clrMapOvr>
    <a:masterClrMapping/>
  </p:clrMapOvr>
  <p:transition spd="med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6800" y="1065213"/>
            <a:ext cx="2011363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779838" y="1341438"/>
            <a:ext cx="1408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拼一拼</a:t>
            </a:r>
            <a:endParaRPr kumimoji="1" lang="zh-CN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476375" y="2205038"/>
            <a:ext cx="6145213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ā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ǎ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楷体_GB2312" pitchFamily="49" charset="-122"/>
              </a:rPr>
              <a:t>à</a:t>
            </a:r>
            <a:endParaRPr kumimoji="1"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ē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é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ě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è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ū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ú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ǔ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ù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shu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ō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shuò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dvAuto="0" autoUpdateAnimBg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sotw9_temp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365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 descr="msotw9_tem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0"/>
            <a:ext cx="2819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116013" y="3429000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116013" y="5661025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116013" y="6669088"/>
            <a:ext cx="5832475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116013" y="4508500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492500" y="3500438"/>
            <a:ext cx="9112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7200">
                <a:solidFill>
                  <a:srgbClr val="FF0066"/>
                </a:solidFill>
              </a:rPr>
              <a:t>r</a:t>
            </a:r>
            <a:endParaRPr lang="en-US" altLang="zh-CN" sz="172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49" grpId="0" animBg="1"/>
      <p:bldP spid="35850" grpId="0" animBg="1"/>
      <p:bldP spid="35851" grpId="0" animBg="1"/>
      <p:bldP spid="358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196" name="Picture 4" descr="20086179585466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427538" y="476250"/>
            <a:ext cx="2089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00"/>
                </a:solidFill>
              </a:rPr>
              <a:t>r</a:t>
            </a:r>
            <a:endParaRPr lang="en-US" altLang="zh-CN" sz="9600">
              <a:solidFill>
                <a:srgbClr val="FF0000"/>
              </a:solidFill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356100" y="2708275"/>
            <a:ext cx="37449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r—e—re</a:t>
            </a:r>
            <a:endParaRPr lang="en-US" altLang="zh-CN" sz="4000"/>
          </a:p>
          <a:p>
            <a:pPr>
              <a:spcBef>
                <a:spcPct val="50000"/>
              </a:spcBef>
            </a:pPr>
            <a:r>
              <a:rPr lang="en-US" altLang="zh-CN" sz="4000"/>
              <a:t>r—u—ru</a:t>
            </a:r>
            <a:endParaRPr lang="en-US" altLang="zh-CN" sz="4000"/>
          </a:p>
          <a:p>
            <a:pPr>
              <a:spcBef>
                <a:spcPct val="50000"/>
              </a:spcBef>
            </a:pPr>
            <a:r>
              <a:rPr lang="en-US" altLang="zh-CN" sz="4000"/>
              <a:t>r—u—o--ruo</a:t>
            </a:r>
            <a:endParaRPr lang="en-US" altLang="zh-CN" sz="4000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6800" y="1065213"/>
            <a:ext cx="2011363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24300" y="1484313"/>
            <a:ext cx="1408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拼一拼</a:t>
            </a:r>
            <a:endParaRPr kumimoji="1" lang="zh-CN" altLang="en-US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339975" y="2565400"/>
            <a:ext cx="48641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r</a:t>
            </a: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ě</a:t>
            </a: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r</a:t>
            </a: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è</a:t>
            </a:r>
            <a:endParaRPr kumimoji="1" lang="en-US" altLang="zh-CN" sz="4800" b="1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r</a:t>
            </a: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ú</a:t>
            </a: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rǔ    r</a:t>
            </a: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ù</a:t>
            </a:r>
            <a:endParaRPr kumimoji="1" lang="en-US" altLang="zh-CN" sz="4800" b="1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ru</a:t>
            </a: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ó</a:t>
            </a: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ruò</a:t>
            </a:r>
            <a:endParaRPr kumimoji="1" lang="en-US" altLang="zh-CN" sz="4800" b="1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dvAuto="0" autoUpdateAnimBg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3238"/>
            <a:ext cx="8540750" cy="1143000"/>
          </a:xfrm>
        </p:spPr>
        <p:txBody>
          <a:bodyPr/>
          <a:lstStyle/>
          <a:p>
            <a:r>
              <a:rPr lang="zh-CN" altLang="en-US" sz="9600" b="1">
                <a:solidFill>
                  <a:srgbClr val="FF3300"/>
                </a:solidFill>
                <a:ea typeface="楷体_GB2312" pitchFamily="49" charset="-122"/>
              </a:rPr>
              <a:t>翘舌音</a:t>
            </a:r>
            <a:endParaRPr lang="zh-CN" altLang="en-US" sz="9600" b="1">
              <a:solidFill>
                <a:srgbClr val="FF3300"/>
              </a:solidFill>
              <a:ea typeface="楷体_GB2312" pitchFamily="49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540750" cy="14398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/>
              <a:t>     </a:t>
            </a:r>
            <a:r>
              <a:rPr lang="en-US" altLang="zh-CN" sz="9600"/>
              <a:t>zh   ch   sh   r</a:t>
            </a:r>
            <a:endParaRPr lang="en-US" altLang="zh-CN" sz="96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71550" y="3357563"/>
            <a:ext cx="7777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/>
              <a:t>z        c       s</a:t>
            </a:r>
            <a:endParaRPr lang="en-US" altLang="zh-CN" sz="800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446338" y="4724400"/>
            <a:ext cx="66976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>
                <a:solidFill>
                  <a:srgbClr val="FF3300"/>
                </a:solidFill>
                <a:ea typeface="楷体_GB2312" pitchFamily="49" charset="-122"/>
              </a:rPr>
              <a:t>平舌音</a:t>
            </a:r>
            <a:endParaRPr lang="zh-CN" altLang="en-US" sz="9600" b="1">
              <a:solidFill>
                <a:srgbClr val="FF33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over dir="r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Cj04292510000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7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133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9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zh</a:t>
            </a:r>
            <a:r>
              <a:rPr lang="en-US" altLang="zh-CN" sz="9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zh-CN" sz="9600" b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zh-CN" sz="9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 </a:t>
            </a:r>
            <a:r>
              <a:rPr lang="en-US" altLang="zh-CN" sz="9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9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en-US" altLang="zh-CN" sz="9600" b="1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sotw9_temp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4572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 descr="msotw9_tem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0"/>
            <a:ext cx="3024188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08175" y="3933825"/>
            <a:ext cx="693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6000" b="1">
                <a:solidFill>
                  <a:srgbClr val="FF3300"/>
                </a:solidFill>
                <a:latin typeface="Times New Roman" panose="02020603050405020304" pitchFamily="18" charset="0"/>
              </a:rPr>
              <a:t>zhī   zhí   zhǐ   zhì</a:t>
            </a:r>
            <a:endParaRPr kumimoji="1" lang="en-US" altLang="zh-CN" sz="60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051050" y="4724400"/>
            <a:ext cx="609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5400" b="1">
                <a:latin typeface="Times New Roman" panose="02020603050405020304" pitchFamily="18" charset="0"/>
              </a:rPr>
              <a:t>知      直      指     治 </a:t>
            </a:r>
            <a:endParaRPr kumimoji="1" lang="zh-CN" altLang="en-US" sz="5400" b="1">
              <a:latin typeface="Times New Roman" panose="02020603050405020304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147050" y="503238"/>
            <a:ext cx="7334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600"/>
              <a:t>整体认读音节</a:t>
            </a:r>
            <a:endParaRPr lang="zh-CN" altLang="en-US" sz="3600"/>
          </a:p>
        </p:txBody>
      </p:sp>
    </p:spTree>
  </p:cSld>
  <p:clrMapOvr>
    <a:masterClrMapping/>
  </p:clrMapOvr>
  <p:transition spd="med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utoUpdateAnimBg="0"/>
      <p:bldP spid="52230" grpId="0" autoUpdateAnimBg="0"/>
      <p:bldP spid="52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7162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7200">
                <a:solidFill>
                  <a:schemeClr val="accent2"/>
                </a:solidFill>
                <a:latin typeface="Times New Roman" panose="02020603050405020304" pitchFamily="18" charset="0"/>
              </a:rPr>
              <a:t>z  c  s</a:t>
            </a:r>
            <a:endParaRPr kumimoji="1" lang="en-US" altLang="zh-CN" sz="72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7200">
                <a:solidFill>
                  <a:schemeClr val="accent2"/>
                </a:solidFill>
                <a:latin typeface="Times New Roman" panose="02020603050405020304" pitchFamily="18" charset="0"/>
              </a:rPr>
              <a:t>zi  ci  si</a:t>
            </a:r>
            <a:endParaRPr kumimoji="1" lang="en-US" altLang="zh-CN" sz="7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86200" y="18288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平舌音</a:t>
            </a:r>
            <a:endParaRPr kumimoji="1" lang="zh-CN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191000" y="3429000"/>
            <a:ext cx="495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整体认读音节</a:t>
            </a:r>
            <a:endParaRPr kumimoji="1" lang="zh-CN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sotw9_temp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350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 descr="msotw9_tem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0"/>
            <a:ext cx="3124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6705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6600" b="1">
                <a:solidFill>
                  <a:srgbClr val="FF3300"/>
                </a:solidFill>
                <a:latin typeface="Times New Roman" panose="02020603050405020304" pitchFamily="18" charset="0"/>
              </a:rPr>
              <a:t>chī  chí   chǐ  chì</a:t>
            </a:r>
            <a:endParaRPr kumimoji="1" lang="en-US" altLang="zh-CN" sz="6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4114800"/>
            <a:ext cx="830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6600" b="1">
                <a:solidFill>
                  <a:schemeClr val="accent2"/>
                </a:solidFill>
                <a:latin typeface="Times New Roman" panose="02020603050405020304" pitchFamily="18" charset="0"/>
              </a:rPr>
              <a:t>吃    迟   尺    翅</a:t>
            </a:r>
            <a:endParaRPr kumimoji="1" lang="zh-CN" altLang="en-US" sz="66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7956550" y="404813"/>
            <a:ext cx="7334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600"/>
              <a:t>整体认读音节</a:t>
            </a:r>
            <a:endParaRPr lang="zh-CN" altLang="en-US" sz="3600"/>
          </a:p>
        </p:txBody>
      </p:sp>
    </p:spTree>
  </p:cSld>
  <p:clrMapOvr>
    <a:masterClrMapping/>
  </p:clrMapOvr>
  <p:transition spd="med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54" grpId="0" autoUpdateAnimBg="0"/>
      <p:bldP spid="532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sotw9_temp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373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 descr="msotw9_tem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0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7162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anose="02020603050405020304" pitchFamily="18" charset="0"/>
              </a:rPr>
              <a:t>shī   shí   shǐ  shì</a:t>
            </a:r>
            <a:endParaRPr kumimoji="1" lang="en-US" altLang="zh-CN" sz="7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-457200" y="441960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CN" altLang="en-US" sz="7200" b="1">
                <a:solidFill>
                  <a:srgbClr val="0033CC"/>
                </a:solidFill>
                <a:latin typeface="Times New Roman" panose="02020603050405020304" pitchFamily="18" charset="0"/>
              </a:rPr>
              <a:t>师     十    始    是</a:t>
            </a:r>
            <a:endParaRPr kumimoji="1" lang="zh-CN" altLang="en-US" sz="72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147050" y="503238"/>
            <a:ext cx="7334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600"/>
              <a:t>整体认读音节</a:t>
            </a:r>
            <a:endParaRPr lang="zh-CN" altLang="en-US" sz="3600"/>
          </a:p>
        </p:txBody>
      </p:sp>
    </p:spTree>
  </p:cSld>
  <p:clrMapOvr>
    <a:masterClrMapping/>
  </p:clrMapOvr>
  <p:transition spd="med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  <p:bldP spid="54278" grpId="0" autoUpdateAnimBg="0"/>
      <p:bldP spid="542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sotw9_temp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365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 descr="msotw9_tem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0"/>
            <a:ext cx="3025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3357563"/>
            <a:ext cx="7239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anose="02020603050405020304" pitchFamily="18" charset="0"/>
              </a:rPr>
              <a:t>rì</a:t>
            </a:r>
            <a:endParaRPr kumimoji="1" lang="en-US" altLang="zh-CN" sz="7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55650" y="4437063"/>
            <a:ext cx="7239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7200" b="1">
                <a:solidFill>
                  <a:srgbClr val="0033CC"/>
                </a:solidFill>
                <a:latin typeface="Times New Roman" panose="02020603050405020304" pitchFamily="18" charset="0"/>
              </a:rPr>
              <a:t>日</a:t>
            </a:r>
            <a:endParaRPr kumimoji="1" lang="zh-CN" altLang="en-US" sz="72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812088" y="476250"/>
            <a:ext cx="7334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3600"/>
              <a:t>整体认读音节</a:t>
            </a:r>
            <a:endParaRPr lang="zh-CN" altLang="en-US" sz="3600"/>
          </a:p>
        </p:txBody>
      </p:sp>
    </p:spTree>
  </p:cSld>
  <p:clrMapOvr>
    <a:masterClrMapping/>
  </p:clrMapOvr>
  <p:transition spd="med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2" grpId="0" autoUpdateAnimBg="0"/>
      <p:bldP spid="553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8913"/>
            <a:ext cx="2449513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19250" y="2133600"/>
            <a:ext cx="5976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051050" y="1196975"/>
            <a:ext cx="5976938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 err="1"/>
              <a:t>zhi</a:t>
            </a:r>
            <a:r>
              <a:rPr lang="en-US" altLang="zh-CN" sz="6000" dirty="0"/>
              <a:t>  chi   </a:t>
            </a:r>
            <a:r>
              <a:rPr lang="en-US" altLang="zh-CN" sz="6000" dirty="0" err="1"/>
              <a:t>shi</a:t>
            </a:r>
            <a:r>
              <a:rPr lang="en-US" altLang="zh-CN" sz="6000" dirty="0"/>
              <a:t>   </a:t>
            </a:r>
            <a:r>
              <a:rPr lang="en-US" altLang="zh-CN" sz="6000" dirty="0" err="1"/>
              <a:t>ri</a:t>
            </a:r>
            <a:endParaRPr lang="en-US" altLang="zh-CN" sz="6000" dirty="0"/>
          </a:p>
          <a:p>
            <a:pPr>
              <a:spcBef>
                <a:spcPct val="50000"/>
              </a:spcBef>
            </a:pPr>
            <a:endParaRPr lang="en-US" altLang="zh-CN" sz="6000" dirty="0"/>
          </a:p>
          <a:p>
            <a:pPr>
              <a:spcBef>
                <a:spcPct val="50000"/>
              </a:spcBef>
            </a:pPr>
            <a:r>
              <a:rPr lang="zh-CN" altLang="en-US" sz="4800" dirty="0"/>
              <a:t>（整体认读音节）</a:t>
            </a:r>
            <a:endParaRPr lang="zh-CN" altLang="en-US" sz="4800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051050" y="2420938"/>
            <a:ext cx="29321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6600" dirty="0" err="1">
                <a:solidFill>
                  <a:srgbClr val="FF0000"/>
                </a:solidFill>
              </a:rPr>
              <a:t>zi</a:t>
            </a:r>
            <a:r>
              <a:rPr kumimoji="1" lang="en-US" altLang="zh-CN" sz="6600" dirty="0">
                <a:solidFill>
                  <a:srgbClr val="FF0000"/>
                </a:solidFill>
              </a:rPr>
              <a:t>  ci  </a:t>
            </a:r>
            <a:r>
              <a:rPr kumimoji="1" lang="en-US" altLang="zh-CN" sz="6600" dirty="0" err="1">
                <a:solidFill>
                  <a:srgbClr val="FF0000"/>
                </a:solidFill>
              </a:rPr>
              <a:t>si</a:t>
            </a:r>
            <a:endParaRPr kumimoji="1" lang="en-US" altLang="zh-CN" sz="6600" dirty="0">
              <a:solidFill>
                <a:srgbClr val="FF0000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1268413"/>
            <a:ext cx="2736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翘舌音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2636838"/>
            <a:ext cx="2054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</a:rPr>
              <a:t>平舌音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1498600"/>
            <a:ext cx="2209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z</a:t>
            </a:r>
            <a:endParaRPr lang="en-US" altLang="zh-CN" sz="96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553200" y="1498600"/>
            <a:ext cx="2590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r</a:t>
            </a:r>
            <a:endParaRPr lang="en-US" altLang="zh-CN" sz="96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33600" y="1498600"/>
            <a:ext cx="2743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zh</a:t>
            </a:r>
            <a:endParaRPr lang="en-US" altLang="zh-CN" sz="880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3048000"/>
            <a:ext cx="21336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ch</a:t>
            </a:r>
            <a:endParaRPr lang="en-US" altLang="zh-CN" sz="880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705600" y="3048000"/>
            <a:ext cx="24384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zi</a:t>
            </a:r>
            <a:endParaRPr lang="en-US" altLang="zh-CN" sz="960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495800" y="1498600"/>
            <a:ext cx="2209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s</a:t>
            </a:r>
            <a:endParaRPr lang="en-US" altLang="zh-CN" sz="960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133600" y="3048000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shi</a:t>
            </a:r>
            <a:endParaRPr lang="en-US" altLang="zh-CN" sz="9600"/>
          </a:p>
        </p:txBody>
      </p:sp>
      <p:pic>
        <p:nvPicPr>
          <p:cNvPr id="40969" name="Picture 9" descr="MCj04234950000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1863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895600" y="3810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47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按顺序读一读</a:t>
            </a:r>
            <a:endParaRPr lang="zh-CN" altLang="en-US" sz="4400" b="1">
              <a:solidFill>
                <a:srgbClr val="FF47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495800" y="3048000"/>
            <a:ext cx="2209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c</a:t>
            </a:r>
            <a:endParaRPr lang="en-US" altLang="zh-CN" sz="960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0" y="4572000"/>
            <a:ext cx="21336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sh</a:t>
            </a:r>
            <a:endParaRPr lang="en-US" altLang="zh-CN" sz="880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133600" y="4572000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ci</a:t>
            </a:r>
            <a:endParaRPr lang="en-US" altLang="zh-CN" sz="9600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495800" y="4572000"/>
            <a:ext cx="2209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zhi</a:t>
            </a:r>
            <a:endParaRPr lang="en-US" altLang="zh-CN" sz="960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705600" y="4572000"/>
            <a:ext cx="24384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ri</a:t>
            </a:r>
            <a:endParaRPr lang="en-US" altLang="zh-CN" sz="9600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553200" y="1498600"/>
            <a:ext cx="2590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s</a:t>
            </a:r>
            <a:endParaRPr lang="en-US" altLang="zh-CN" sz="96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2743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z</a:t>
            </a:r>
            <a:endParaRPr lang="en-US" altLang="zh-CN" sz="96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3429000"/>
            <a:ext cx="2133600" cy="1198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7200"/>
              <a:t>翘舌</a:t>
            </a:r>
            <a:endParaRPr lang="zh-CN" altLang="en-US" sz="720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705600" y="3311525"/>
            <a:ext cx="24384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sh</a:t>
            </a:r>
            <a:endParaRPr lang="en-US" altLang="zh-CN" sz="960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495800" y="1524000"/>
            <a:ext cx="2209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c</a:t>
            </a:r>
            <a:endParaRPr lang="en-US" altLang="zh-CN" sz="9600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133600" y="3311525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zh</a:t>
            </a:r>
            <a:endParaRPr lang="en-US" altLang="zh-CN" sz="9600"/>
          </a:p>
        </p:txBody>
      </p:sp>
      <p:pic>
        <p:nvPicPr>
          <p:cNvPr id="41992" name="Picture 8" descr="MCj04234950000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1863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895600" y="3810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47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分类读一读</a:t>
            </a:r>
            <a:endParaRPr lang="zh-CN" altLang="en-US" sz="4400" b="1">
              <a:solidFill>
                <a:srgbClr val="FF47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495800" y="3311525"/>
            <a:ext cx="2209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ch</a:t>
            </a:r>
            <a:endParaRPr lang="en-US" altLang="zh-CN" sz="9600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133600" y="4876800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r</a:t>
            </a:r>
            <a:endParaRPr lang="en-US" altLang="zh-CN" sz="960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0" y="1697038"/>
            <a:ext cx="2133600" cy="1198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7200"/>
              <a:t>平舌</a:t>
            </a:r>
            <a:endParaRPr lang="zh-CN" altLang="en-US" sz="7200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498600"/>
            <a:ext cx="22098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zi</a:t>
            </a:r>
            <a:endParaRPr lang="en-US" altLang="zh-CN" sz="96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09800" y="1498600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ci</a:t>
            </a:r>
            <a:endParaRPr lang="en-US" altLang="zh-CN" sz="96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343400" y="3048000"/>
            <a:ext cx="25146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shi</a:t>
            </a:r>
            <a:endParaRPr lang="en-US" altLang="zh-CN" sz="96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3048000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zhi</a:t>
            </a:r>
            <a:endParaRPr lang="en-US" altLang="zh-CN" sz="960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05600" y="3048000"/>
            <a:ext cx="24384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ri</a:t>
            </a:r>
            <a:endParaRPr lang="en-US" altLang="zh-CN" sz="960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343400" y="1498600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si</a:t>
            </a:r>
            <a:endParaRPr lang="en-US" altLang="zh-CN" sz="9600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209800" y="3048000"/>
            <a:ext cx="21336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chi</a:t>
            </a:r>
            <a:endParaRPr lang="en-US" altLang="zh-CN" sz="9600"/>
          </a:p>
        </p:txBody>
      </p:sp>
      <p:pic>
        <p:nvPicPr>
          <p:cNvPr id="43017" name="Picture 9" descr="MCj04234950000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1863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895600" y="381000"/>
            <a:ext cx="39624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47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整体认读音节</a:t>
            </a:r>
            <a:endParaRPr lang="zh-CN" altLang="en-US" sz="4400" b="1">
              <a:solidFill>
                <a:srgbClr val="FF47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343400" y="4572000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yu</a:t>
            </a:r>
            <a:endParaRPr lang="en-US" altLang="zh-CN" sz="9600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0" y="4572000"/>
            <a:ext cx="23622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yi</a:t>
            </a:r>
            <a:endParaRPr lang="en-US" altLang="zh-CN" sz="960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209800" y="4572000"/>
            <a:ext cx="213360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/>
              <a:t>wu</a:t>
            </a:r>
            <a:endParaRPr lang="en-US" altLang="zh-CN" sz="9600"/>
          </a:p>
        </p:txBody>
      </p:sp>
      <p:pic>
        <p:nvPicPr>
          <p:cNvPr id="43022" name="Picture 14" descr="MCj034508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4876800"/>
            <a:ext cx="22098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Cj04292310000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38113"/>
            <a:ext cx="9144000" cy="67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172200" y="1828800"/>
            <a:ext cx="1752600" cy="111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7200">
                <a:solidFill>
                  <a:schemeClr val="tx2"/>
                </a:solidFill>
              </a:rPr>
              <a:t>che</a:t>
            </a:r>
            <a:endParaRPr lang="en-US" altLang="zh-CN" sz="7200">
              <a:solidFill>
                <a:schemeClr val="tx2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 rot="1344125">
            <a:off x="914400" y="4572000"/>
            <a:ext cx="1676400" cy="1108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/>
              <a:t>zhe</a:t>
            </a:r>
            <a:endParaRPr lang="en-US" altLang="zh-CN" sz="66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 rot="-648332">
            <a:off x="6324600" y="5105400"/>
            <a:ext cx="16764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/>
              <a:t>zhu</a:t>
            </a:r>
            <a:endParaRPr lang="en-US" altLang="zh-CN" sz="720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 rot="-267390">
            <a:off x="6858000" y="3048000"/>
            <a:ext cx="1828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7200"/>
              <a:t>shu</a:t>
            </a:r>
            <a:endParaRPr lang="en-US" altLang="zh-CN" sz="720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 rot="1444530">
            <a:off x="4114800" y="3048000"/>
            <a:ext cx="2286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7200"/>
              <a:t>chuo</a:t>
            </a:r>
            <a:endParaRPr lang="en-US" altLang="zh-CN" sz="7200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 rot="-761560">
            <a:off x="2590800" y="4343400"/>
            <a:ext cx="2362200" cy="1443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/>
              <a:t>zhu</a:t>
            </a:r>
            <a:r>
              <a:rPr lang="en-US" altLang="zh-CN" sz="8800"/>
              <a:t>ɑ</a:t>
            </a:r>
            <a:endParaRPr lang="en-US" altLang="zh-CN" sz="8800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038600" y="5659438"/>
            <a:ext cx="2286000" cy="1198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/>
              <a:t>shuo</a:t>
            </a:r>
            <a:endParaRPr lang="en-US" altLang="zh-CN" sz="7200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0" y="3352800"/>
            <a:ext cx="17526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/>
              <a:t>re</a:t>
            </a:r>
            <a:endParaRPr lang="en-US" altLang="zh-CN" sz="7200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162800" y="4114800"/>
            <a:ext cx="18288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/>
              <a:t>ruo</a:t>
            </a:r>
            <a:endParaRPr lang="en-US" altLang="zh-CN" sz="7200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5060" name="Picture 4" descr="W02008082540284071185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438400" y="0"/>
            <a:ext cx="2286000" cy="215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>
                <a:latin typeface="宋体" panose="02010600030101010101" pitchFamily="2" charset="-122"/>
              </a:rPr>
              <a:t>rì </a:t>
            </a:r>
            <a:r>
              <a:rPr lang="en-US" altLang="zh-CN" sz="5400">
                <a:solidFill>
                  <a:srgbClr val="FF0066"/>
                </a:solidFill>
                <a:latin typeface="宋体" panose="02010600030101010101" pitchFamily="2" charset="-122"/>
              </a:rPr>
              <a:t>chū</a:t>
            </a:r>
            <a:endParaRPr lang="en-US" altLang="zh-CN" sz="5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5400">
                <a:latin typeface="宋体" panose="02010600030101010101" pitchFamily="2" charset="-122"/>
              </a:rPr>
              <a:t>日  </a:t>
            </a:r>
            <a:r>
              <a:rPr lang="zh-CN" altLang="en-US" sz="5400">
                <a:solidFill>
                  <a:srgbClr val="FF0066"/>
                </a:solidFill>
                <a:latin typeface="宋体" panose="02010600030101010101" pitchFamily="2" charset="-122"/>
              </a:rPr>
              <a:t>出</a:t>
            </a:r>
            <a:endParaRPr lang="zh-CN" altLang="en-US" sz="5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477000" y="2667000"/>
            <a:ext cx="2286000" cy="215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>
                <a:solidFill>
                  <a:srgbClr val="FF0066"/>
                </a:solidFill>
                <a:latin typeface="宋体" panose="02010600030101010101" pitchFamily="2" charset="-122"/>
              </a:rPr>
              <a:t>dú shū</a:t>
            </a:r>
            <a:endParaRPr lang="en-US" altLang="zh-CN" sz="5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5400">
                <a:solidFill>
                  <a:srgbClr val="FF0066"/>
                </a:solidFill>
                <a:latin typeface="宋体" panose="02010600030101010101" pitchFamily="2" charset="-122"/>
              </a:rPr>
              <a:t>读  书</a:t>
            </a:r>
            <a:endParaRPr lang="zh-CN" altLang="en-US" sz="5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371600" y="4343400"/>
            <a:ext cx="2286000" cy="215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>
                <a:solidFill>
                  <a:srgbClr val="FF0066"/>
                </a:solidFill>
                <a:latin typeface="宋体" panose="02010600030101010101" pitchFamily="2" charset="-122"/>
              </a:rPr>
              <a:t>qí chē</a:t>
            </a:r>
            <a:endParaRPr lang="en-US" altLang="zh-CN" sz="5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5400">
                <a:solidFill>
                  <a:srgbClr val="FF0066"/>
                </a:solidFill>
                <a:latin typeface="宋体" panose="02010600030101010101" pitchFamily="2" charset="-122"/>
              </a:rPr>
              <a:t>骑  车</a:t>
            </a:r>
            <a:endParaRPr lang="zh-CN" altLang="en-US" sz="5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6200" y="1600200"/>
            <a:ext cx="2286000" cy="215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>
                <a:latin typeface="宋体" panose="02010600030101010101" pitchFamily="2" charset="-122"/>
              </a:rPr>
              <a:t>zhú zi</a:t>
            </a:r>
            <a:endParaRPr lang="en-US" altLang="zh-CN" sz="5400">
              <a:latin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5400">
                <a:latin typeface="宋体" panose="02010600030101010101" pitchFamily="2" charset="-122"/>
              </a:rPr>
              <a:t>竹  子</a:t>
            </a:r>
            <a:endParaRPr lang="zh-CN" altLang="en-US" sz="5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755650" y="5084763"/>
            <a:ext cx="998538" cy="928687"/>
          </a:xfrm>
          <a:solidFill>
            <a:srgbClr val="FFCCFF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zh-CN" altLang="en-US" sz="6600"/>
              <a:t>出</a:t>
            </a:r>
            <a:endParaRPr lang="zh-CN" altLang="en-US" sz="660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140200" y="2565400"/>
            <a:ext cx="1014413" cy="1117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7200"/>
              <a:t>读</a:t>
            </a:r>
            <a:endParaRPr lang="zh-CN" altLang="en-US" sz="720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364163" y="2565400"/>
            <a:ext cx="1041400" cy="1135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7200"/>
              <a:t>书</a:t>
            </a:r>
            <a:endParaRPr lang="zh-CN" altLang="en-US" sz="720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9750" y="2565400"/>
            <a:ext cx="1057275" cy="11350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7200"/>
              <a:t>骑</a:t>
            </a:r>
            <a:endParaRPr lang="zh-CN" altLang="en-US" sz="720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979613" y="2565400"/>
            <a:ext cx="1122362" cy="1144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7200"/>
              <a:t>车</a:t>
            </a:r>
            <a:endParaRPr lang="zh-CN" altLang="en-US" sz="72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877050" y="4941888"/>
            <a:ext cx="1152525" cy="1100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7200"/>
              <a:t>的</a:t>
            </a:r>
            <a:endParaRPr lang="zh-CN" altLang="en-US" sz="720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708400" y="5013325"/>
            <a:ext cx="1120775" cy="11080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7200"/>
              <a:t>话</a:t>
            </a:r>
            <a:endParaRPr lang="zh-CN" altLang="en-US" sz="720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0825" y="765175"/>
            <a:ext cx="11668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latin typeface="Comic Sans MS" panose="030F0702030302020204" pitchFamily="66" charset="0"/>
              </a:rPr>
              <a:t>huà</a:t>
            </a:r>
            <a:endParaRPr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987675" y="765175"/>
            <a:ext cx="11541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latin typeface="Comic Sans MS" panose="030F0702030302020204" pitchFamily="66" charset="0"/>
              </a:rPr>
              <a:t>chē</a:t>
            </a:r>
            <a:endParaRPr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867400" y="836613"/>
            <a:ext cx="6731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latin typeface="Comic Sans MS" panose="030F0702030302020204" pitchFamily="66" charset="0"/>
              </a:rPr>
              <a:t>qí</a:t>
            </a:r>
            <a:endParaRPr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4427538" y="765175"/>
            <a:ext cx="11541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latin typeface="Comic Sans MS" panose="030F0702030302020204" pitchFamily="66" charset="0"/>
              </a:rPr>
              <a:t>chū</a:t>
            </a:r>
            <a:endParaRPr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692275" y="765175"/>
            <a:ext cx="11382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latin typeface="Comic Sans MS" panose="030F0702030302020204" pitchFamily="66" charset="0"/>
              </a:rPr>
              <a:t>shū</a:t>
            </a:r>
            <a:endParaRPr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6948488" y="836613"/>
            <a:ext cx="8604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latin typeface="Comic Sans MS" panose="030F0702030302020204" pitchFamily="66" charset="0"/>
              </a:rPr>
              <a:t>dú</a:t>
            </a:r>
            <a:endParaRPr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8101013" y="836613"/>
            <a:ext cx="8763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latin typeface="Comic Sans MS" panose="030F0702030302020204" pitchFamily="66" charset="0"/>
              </a:rPr>
              <a:t>de</a:t>
            </a:r>
            <a:endParaRPr lang="en-US" altLang="zh-CN" sz="4800">
              <a:latin typeface="Comic Sans MS" panose="030F0702030302020204" pitchFamily="66" charset="0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170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楷体_GB2312" pitchFamily="49" charset="-122"/>
              </a:rPr>
              <a:t>戴帽子</a:t>
            </a:r>
            <a:endParaRPr lang="zh-CN" altLang="en-US" sz="40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over dir="r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1818E-6 L -0.56441 0.129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6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5607E-6 L -0.11806 0.1394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6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1818E-6 L -0.29913 0.1290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6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5607E-6 L 0.39445 0.139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6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5607E-6 L -0.40955 0.51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5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5607E-6 L 0.37743 0.5065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25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1818E-6 L -0.12673 0.4857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24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/>
      <p:bldP spid="47117" grpId="0"/>
      <p:bldP spid="47118" grpId="0"/>
      <p:bldP spid="47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55576" y="863600"/>
            <a:ext cx="784847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/>
              <a:t>单韵母：</a:t>
            </a:r>
            <a:r>
              <a:rPr lang="zh-CN" altLang="en-US" sz="4400" dirty="0">
                <a:solidFill>
                  <a:srgbClr val="FF0000"/>
                </a:solidFill>
              </a:rPr>
              <a:t> </a:t>
            </a:r>
            <a:r>
              <a:rPr lang="en-US" altLang="zh-CN" sz="4400" dirty="0">
                <a:solidFill>
                  <a:srgbClr val="FF0000"/>
                </a:solidFill>
              </a:rPr>
              <a:t>a o e  i u ü</a:t>
            </a:r>
            <a:endParaRPr lang="en-US" altLang="zh-CN" sz="4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4400" dirty="0"/>
              <a:t>声母：</a:t>
            </a:r>
            <a:r>
              <a:rPr lang="en-US" altLang="zh-CN" sz="4400" dirty="0">
                <a:solidFill>
                  <a:srgbClr val="FF0000"/>
                </a:solidFill>
              </a:rPr>
              <a:t>b  p  m  f    d  t  n  l   </a:t>
            </a:r>
            <a:endParaRPr lang="en-US" altLang="zh-CN" sz="4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 g  k  h   j  q  x  zh ch sh r   z    c     s   y  w</a:t>
            </a:r>
            <a:endParaRPr lang="en-US" altLang="zh-CN" sz="4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4400" dirty="0"/>
              <a:t>整体认读音节：</a:t>
            </a:r>
            <a:endParaRPr lang="zh-CN" altLang="en-US" sz="4400" dirty="0"/>
          </a:p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yi  wu  yu   </a:t>
            </a:r>
            <a:r>
              <a:rPr lang="en-US" altLang="zh-CN" sz="4400" dirty="0" err="1">
                <a:solidFill>
                  <a:srgbClr val="FF0000"/>
                </a:solidFill>
              </a:rPr>
              <a:t>zhi</a:t>
            </a:r>
            <a:r>
              <a:rPr lang="en-US" altLang="zh-CN" sz="4400" dirty="0">
                <a:solidFill>
                  <a:srgbClr val="FF0000"/>
                </a:solidFill>
              </a:rPr>
              <a:t> chi </a:t>
            </a:r>
            <a:r>
              <a:rPr lang="en-US" altLang="zh-CN" sz="4400" dirty="0" err="1">
                <a:solidFill>
                  <a:srgbClr val="FF0000"/>
                </a:solidFill>
              </a:rPr>
              <a:t>shi</a:t>
            </a:r>
            <a:r>
              <a:rPr lang="en-US" altLang="zh-CN" sz="4400" dirty="0">
                <a:solidFill>
                  <a:srgbClr val="FF0000"/>
                </a:solidFill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</a:rPr>
              <a:t>ri</a:t>
            </a:r>
            <a:r>
              <a:rPr lang="en-US" altLang="zh-CN" sz="4400" dirty="0">
                <a:solidFill>
                  <a:srgbClr val="FF0000"/>
                </a:solidFill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</a:rPr>
              <a:t>zi</a:t>
            </a:r>
            <a:r>
              <a:rPr lang="en-US" altLang="zh-CN" sz="4400" dirty="0">
                <a:solidFill>
                  <a:srgbClr val="FF0000"/>
                </a:solidFill>
              </a:rPr>
              <a:t> ci </a:t>
            </a:r>
            <a:r>
              <a:rPr lang="en-US" altLang="zh-CN" sz="4400" dirty="0" err="1">
                <a:solidFill>
                  <a:srgbClr val="FF0000"/>
                </a:solidFill>
              </a:rPr>
              <a:t>si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  <p:pic>
        <p:nvPicPr>
          <p:cNvPr id="4112" name="Picture 16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3050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汉拼32"/>
          <p:cNvPicPr>
            <a:picLocks noChangeAspect="1" noChangeArrowheads="1"/>
          </p:cNvPicPr>
          <p:nvPr/>
        </p:nvPicPr>
        <p:blipFill>
          <a:blip r:embed="rId1" cstate="email">
            <a:lum bright="-12000" contrast="18000"/>
          </a:blip>
          <a:srcRect/>
          <a:stretch>
            <a:fillRect/>
          </a:stretch>
        </p:blipFill>
        <p:spPr bwMode="auto">
          <a:xfrm>
            <a:off x="611188" y="476250"/>
            <a:ext cx="7921625" cy="5832475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汉拼32"/>
          <p:cNvPicPr>
            <a:picLocks noChangeAspect="1" noChangeArrowheads="1"/>
          </p:cNvPicPr>
          <p:nvPr/>
        </p:nvPicPr>
        <p:blipFill>
          <a:blip r:embed="rId1" cstate="email">
            <a:lum bright="-12000" contrast="18000"/>
          </a:blip>
          <a:srcRect/>
          <a:stretch>
            <a:fillRect/>
          </a:stretch>
        </p:blipFill>
        <p:spPr bwMode="auto">
          <a:xfrm>
            <a:off x="755650" y="0"/>
            <a:ext cx="7272338" cy="6858000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0"/>
            <a:ext cx="6934200" cy="68532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dirty="0"/>
              <a:t>欢迎台湾小朋友</a:t>
            </a:r>
            <a:endParaRPr lang="zh-CN" altLang="en-US" sz="4800" dirty="0"/>
          </a:p>
          <a:p>
            <a:pPr algn="ctr">
              <a:spcBef>
                <a:spcPct val="50000"/>
              </a:spcBef>
            </a:pPr>
            <a:r>
              <a:rPr lang="zh-CN" altLang="en-US" sz="4400" dirty="0"/>
              <a:t>一</a:t>
            </a:r>
            <a:r>
              <a:rPr lang="zh-CN" altLang="en-US" sz="4400" dirty="0">
                <a:solidFill>
                  <a:srgbClr val="FF0066"/>
                </a:solidFill>
              </a:rPr>
              <a:t>只</a:t>
            </a:r>
            <a:r>
              <a:rPr lang="zh-CN" altLang="en-US" sz="4400" dirty="0"/>
              <a:t>船，扬白帆，</a:t>
            </a:r>
            <a:endParaRPr lang="zh-CN" altLang="en-US" sz="4400" dirty="0"/>
          </a:p>
          <a:p>
            <a:pPr algn="ctr">
              <a:spcBef>
                <a:spcPct val="50000"/>
              </a:spcBef>
            </a:pPr>
            <a:r>
              <a:rPr lang="zh-CN" altLang="en-US" sz="4400" dirty="0"/>
              <a:t>飘呀飘呀到台湾。</a:t>
            </a:r>
            <a:endParaRPr lang="zh-CN" altLang="en-US" sz="4400" dirty="0"/>
          </a:p>
          <a:p>
            <a:pPr algn="ctr">
              <a:spcBef>
                <a:spcPct val="50000"/>
              </a:spcBef>
            </a:pPr>
            <a:r>
              <a:rPr lang="zh-CN" altLang="en-US" sz="4400" dirty="0"/>
              <a:t>接来台湾小朋友，</a:t>
            </a:r>
            <a:endParaRPr lang="zh-CN" altLang="en-US" sz="4400" dirty="0"/>
          </a:p>
          <a:p>
            <a:pPr algn="ctr">
              <a:spcBef>
                <a:spcPct val="50000"/>
              </a:spcBef>
            </a:pPr>
            <a:r>
              <a:rPr lang="zh-CN" altLang="en-US" sz="4400" dirty="0"/>
              <a:t>到我学校玩一玩。</a:t>
            </a:r>
            <a:endParaRPr lang="zh-CN" altLang="en-US" sz="4400" dirty="0"/>
          </a:p>
          <a:p>
            <a:pPr algn="ctr">
              <a:spcBef>
                <a:spcPct val="50000"/>
              </a:spcBef>
            </a:pPr>
            <a:r>
              <a:rPr lang="zh-CN" altLang="en-US" sz="4400" dirty="0"/>
              <a:t>伸</a:t>
            </a:r>
            <a:r>
              <a:rPr lang="zh-CN" altLang="en-US" sz="4400" dirty="0">
                <a:solidFill>
                  <a:srgbClr val="FF0066"/>
                </a:solidFill>
              </a:rPr>
              <a:t>出</a:t>
            </a:r>
            <a:r>
              <a:rPr lang="zh-CN" altLang="en-US" sz="4400" dirty="0"/>
              <a:t>双手紧紧握，</a:t>
            </a:r>
            <a:endParaRPr lang="zh-CN" altLang="en-US" sz="4400" dirty="0"/>
          </a:p>
          <a:p>
            <a:pPr algn="ctr">
              <a:spcBef>
                <a:spcPct val="50000"/>
              </a:spcBef>
            </a:pPr>
            <a:r>
              <a:rPr lang="zh-CN" altLang="en-US" sz="4400" dirty="0">
                <a:solidFill>
                  <a:srgbClr val="FF0066"/>
                </a:solidFill>
              </a:rPr>
              <a:t>热</a:t>
            </a:r>
            <a:r>
              <a:rPr lang="zh-CN" altLang="en-US" sz="4400" dirty="0"/>
              <a:t>情的话儿</a:t>
            </a:r>
            <a:r>
              <a:rPr lang="zh-CN" altLang="en-US" sz="4400" dirty="0">
                <a:solidFill>
                  <a:srgbClr val="FF0066"/>
                </a:solidFill>
              </a:rPr>
              <a:t>说</a:t>
            </a:r>
            <a:r>
              <a:rPr lang="zh-CN" altLang="en-US" sz="4400" dirty="0"/>
              <a:t>不完。</a:t>
            </a:r>
            <a:endParaRPr lang="zh-CN" altLang="en-US" sz="4400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90800" y="533400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rgbClr val="FF0066"/>
                </a:solidFill>
                <a:latin typeface="宋体" panose="02010600030101010101" pitchFamily="2" charset="-122"/>
              </a:rPr>
              <a:t>zhī</a:t>
            </a:r>
            <a:endParaRPr lang="en-US" altLang="zh-CN" sz="4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362200" y="45720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rgbClr val="FF0066"/>
                </a:solidFill>
                <a:latin typeface="宋体" panose="02010600030101010101" pitchFamily="2" charset="-122"/>
              </a:rPr>
              <a:t>chū</a:t>
            </a:r>
            <a:endParaRPr lang="en-US" altLang="zh-CN" sz="4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828800" y="5562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rgbClr val="FF0066"/>
                </a:solidFill>
                <a:latin typeface="宋体" panose="02010600030101010101" pitchFamily="2" charset="-122"/>
              </a:rPr>
              <a:t>rè</a:t>
            </a:r>
            <a:endParaRPr lang="en-US" altLang="zh-CN" sz="4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495800" y="5562600"/>
            <a:ext cx="144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rgbClr val="FF0066"/>
                </a:solidFill>
                <a:latin typeface="宋体" panose="02010600030101010101" pitchFamily="2" charset="-122"/>
              </a:rPr>
              <a:t>shuō</a:t>
            </a:r>
            <a:endParaRPr lang="en-US" altLang="zh-CN" sz="4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ver dir="r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/>
      <p:bldP spid="46086" grpId="0"/>
      <p:bldP spid="46087" grpId="0"/>
      <p:bldP spid="460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132138" y="188913"/>
            <a:ext cx="4248150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endParaRPr lang="en-US" altLang="zh-CN" sz="24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四   是    四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endParaRPr lang="en-US" altLang="zh-CN" sz="24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十    是    十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endParaRPr lang="en-US" altLang="zh-CN" sz="24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十   四  是    十  四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endParaRPr lang="en-US" altLang="zh-CN" sz="24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四  十   是   四  十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ù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ú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endParaRPr lang="en-US" altLang="zh-CN" sz="24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十   四  不  读  四  十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ù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ú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sh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í</a:t>
            </a:r>
            <a:r>
              <a:rPr lang="en-US" altLang="zh-CN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 err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en-US" altLang="zh-CN" sz="2400" b="1" dirty="0" err="1">
                <a:solidFill>
                  <a:srgbClr val="FF0066"/>
                </a:solidFill>
                <a:latin typeface="宋体" panose="02010600030101010101" pitchFamily="2" charset="-122"/>
                <a:ea typeface="楷体_GB2312" pitchFamily="49" charset="-122"/>
              </a:rPr>
              <a:t>ì</a:t>
            </a:r>
            <a:endParaRPr lang="en-US" altLang="zh-CN" sz="24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四  十   不  读  十   四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 rot="5400000">
            <a:off x="-276225" y="2371725"/>
            <a:ext cx="4032250" cy="1104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zh-CN" altLang="en-US" sz="3600" kern="10" dirty="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我来绕口令</a:t>
            </a:r>
            <a:endParaRPr lang="zh-CN" altLang="en-US" sz="3600" kern="10" dirty="0"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58888" y="692150"/>
            <a:ext cx="2017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sh</a:t>
            </a:r>
            <a:r>
              <a:rPr lang="en-US" altLang="zh-CN" sz="3600" b="1">
                <a:latin typeface="宋体" panose="02010600030101010101" pitchFamily="2" charset="-122"/>
              </a:rPr>
              <a:t>ǔ shù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563938" y="692150"/>
            <a:ext cx="2449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ch</a:t>
            </a:r>
            <a:r>
              <a:rPr lang="en-US" altLang="zh-CN" sz="3600" b="1">
                <a:latin typeface="宋体" panose="02010600030101010101" pitchFamily="2" charset="-122"/>
              </a:rPr>
              <a:t>ǐ</a:t>
            </a:r>
            <a:r>
              <a:rPr lang="en-US" altLang="zh-CN" sz="3600">
                <a:latin typeface="宋体" panose="02010600030101010101" pitchFamily="2" charset="-122"/>
              </a:rPr>
              <a:t> </a:t>
            </a:r>
            <a:r>
              <a:rPr lang="en-US" altLang="zh-CN" sz="3600">
                <a:solidFill>
                  <a:schemeClr val="tx2"/>
                </a:solidFill>
              </a:rPr>
              <a:t>z</a:t>
            </a:r>
            <a:r>
              <a:rPr lang="en-US" altLang="zh-CN" sz="3600" b="1">
                <a:latin typeface="宋体" panose="02010600030101010101" pitchFamily="2" charset="-122"/>
              </a:rPr>
              <a:t>i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03350" y="220503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r</a:t>
            </a:r>
            <a:r>
              <a:rPr lang="en-US" altLang="zh-CN" sz="3600" b="1">
                <a:latin typeface="宋体" panose="02010600030101010101" pitchFamily="2" charset="-122"/>
              </a:rPr>
              <a:t>ì lì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708400" y="2205038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zh</a:t>
            </a:r>
            <a:r>
              <a:rPr lang="en-US" altLang="zh-CN" sz="3600">
                <a:cs typeface="Arial" panose="020B0604020202020204" pitchFamily="34" charset="0"/>
              </a:rPr>
              <a:t>í r</a:t>
            </a:r>
            <a:r>
              <a:rPr lang="en-US" altLang="zh-CN" sz="3600" b="1">
                <a:latin typeface="宋体" panose="02010600030101010101" pitchFamily="2" charset="-122"/>
                <a:cs typeface="Arial" panose="020B0604020202020204" pitchFamily="34" charset="0"/>
              </a:rPr>
              <a:t>ì</a:t>
            </a:r>
            <a:endParaRPr lang="en-US" altLang="zh-CN" sz="3600" b="1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76375" y="378936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/>
              <a:t>r</a:t>
            </a:r>
            <a:r>
              <a:rPr lang="en-US" altLang="zh-CN" sz="3600" b="1" dirty="0" err="1">
                <a:latin typeface="宋体" panose="02010600030101010101" pitchFamily="2" charset="-122"/>
              </a:rPr>
              <a:t>ì</a:t>
            </a:r>
            <a:r>
              <a:rPr lang="en-US" altLang="zh-CN" sz="3600" dirty="0">
                <a:latin typeface="宋体" panose="02010600030101010101" pitchFamily="2" charset="-122"/>
              </a:rPr>
              <a:t> </a:t>
            </a:r>
            <a:r>
              <a:rPr lang="en-US" altLang="zh-CN" sz="3600" b="1" dirty="0" err="1">
                <a:latin typeface="宋体" panose="02010600030101010101" pitchFamily="2" charset="-122"/>
              </a:rPr>
              <a:t>qī</a:t>
            </a:r>
            <a:endParaRPr lang="en-US" altLang="zh-CN" sz="3600" b="1" dirty="0">
              <a:latin typeface="宋体" panose="02010600030101010101" pitchFamily="2" charset="-122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635375" y="3789363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h</a:t>
            </a:r>
            <a:r>
              <a:rPr lang="en-US" altLang="zh-CN" sz="3600" b="1">
                <a:latin typeface="宋体" panose="02010600030101010101" pitchFamily="2" charset="-122"/>
              </a:rPr>
              <a:t>ē</a:t>
            </a:r>
            <a:r>
              <a:rPr lang="en-US" altLang="zh-CN" sz="3600">
                <a:latin typeface="宋体" panose="02010600030101010101" pitchFamily="2" charset="-122"/>
              </a:rPr>
              <a:t> </a:t>
            </a:r>
            <a:r>
              <a:rPr lang="en-US" altLang="zh-CN" sz="3600" b="1">
                <a:latin typeface="宋体" panose="02010600030101010101" pitchFamily="2" charset="-122"/>
              </a:rPr>
              <a:t>chá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403350" y="126841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数   数</a:t>
            </a:r>
            <a:endParaRPr lang="zh-CN" altLang="en-US" sz="3600" b="1" dirty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490913" y="1341438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 </a:t>
            </a:r>
            <a:r>
              <a:rPr lang="zh-CN" altLang="en-US" sz="3600" b="1"/>
              <a:t>尺    子</a:t>
            </a:r>
            <a:endParaRPr lang="zh-CN" altLang="en-US" sz="3600" b="1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258888" y="2787650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日  历</a:t>
            </a:r>
            <a:endParaRPr lang="zh-CN" altLang="en-US" sz="3600" b="1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635375" y="278765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值  日</a:t>
            </a:r>
            <a:endParaRPr lang="zh-CN" altLang="en-US" sz="3600" b="1" dirty="0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403350" y="450850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日  期</a:t>
            </a:r>
            <a:endParaRPr lang="zh-CN" altLang="en-US" sz="3600" b="1" dirty="0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563938" y="450850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喝   茶</a:t>
            </a:r>
            <a:endParaRPr lang="zh-CN" altLang="en-US" sz="3600" b="1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227763" y="692150"/>
            <a:ext cx="187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sh</a:t>
            </a:r>
            <a:r>
              <a:rPr lang="en-US" altLang="zh-CN" sz="3600">
                <a:cs typeface="Arial" panose="020B0604020202020204" pitchFamily="34" charset="0"/>
              </a:rPr>
              <a:t>í s</a:t>
            </a:r>
            <a:r>
              <a:rPr lang="en-US" altLang="zh-CN" sz="3600" b="1">
                <a:latin typeface="宋体" panose="02010600030101010101" pitchFamily="2" charset="-122"/>
                <a:cs typeface="Arial" panose="020B0604020202020204" pitchFamily="34" charset="0"/>
              </a:rPr>
              <a:t>ì</a:t>
            </a:r>
            <a:endParaRPr lang="en-US" altLang="zh-CN" sz="3600" b="1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227763" y="1341438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十  四</a:t>
            </a:r>
            <a:endParaRPr lang="zh-CN" altLang="en-US" sz="3600" b="1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227763" y="2205038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</a:t>
            </a:r>
            <a:r>
              <a:rPr lang="en-US" altLang="zh-CN" sz="3600"/>
              <a:t>s</a:t>
            </a:r>
            <a:r>
              <a:rPr lang="en-US" altLang="zh-CN" sz="3600" b="1">
                <a:latin typeface="宋体" panose="02010600030101010101" pitchFamily="2" charset="-122"/>
              </a:rPr>
              <a:t>ì</a:t>
            </a:r>
            <a:r>
              <a:rPr lang="en-US" altLang="zh-CN" sz="3600">
                <a:latin typeface="宋体" panose="02010600030101010101" pitchFamily="2" charset="-122"/>
              </a:rPr>
              <a:t> </a:t>
            </a:r>
            <a:r>
              <a:rPr lang="en-US" altLang="zh-CN" sz="3600" b="1">
                <a:latin typeface="宋体" panose="02010600030101010101" pitchFamily="2" charset="-122"/>
              </a:rPr>
              <a:t>shí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300788" y="2787650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四   十</a:t>
            </a:r>
            <a:endParaRPr lang="zh-CN" altLang="en-US" sz="3600" b="1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227763" y="3789363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sh</a:t>
            </a:r>
            <a:r>
              <a:rPr lang="en-US" altLang="zh-CN" sz="3600">
                <a:cs typeface="Arial" panose="020B0604020202020204" pitchFamily="34" charset="0"/>
              </a:rPr>
              <a:t>í z</a:t>
            </a:r>
            <a:r>
              <a:rPr lang="en-US" altLang="zh-CN" sz="3600" b="1">
                <a:latin typeface="宋体" panose="02010600030101010101" pitchFamily="2" charset="-122"/>
                <a:cs typeface="Arial" panose="020B0604020202020204" pitchFamily="34" charset="0"/>
              </a:rPr>
              <a:t>ì</a:t>
            </a:r>
            <a:endParaRPr lang="en-US" altLang="zh-CN" sz="3600" b="1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227763" y="4508500"/>
            <a:ext cx="187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识  字</a:t>
            </a:r>
            <a:endParaRPr lang="zh-CN" altLang="en-US" sz="3600" b="1"/>
          </a:p>
        </p:txBody>
      </p:sp>
    </p:spTree>
  </p:cSld>
  <p:clrMapOvr>
    <a:masterClrMapping/>
  </p:clrMapOvr>
  <p:transition spd="med">
    <p:cover dir="r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  <p:bldP spid="27654" grpId="0"/>
      <p:bldP spid="27655" grpId="0"/>
      <p:bldP spid="27662" grpId="0"/>
      <p:bldP spid="27664" grpId="0"/>
      <p:bldP spid="276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Look and say-动副本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2514600" y="130175"/>
            <a:ext cx="7772400" cy="1470025"/>
          </a:xfrm>
        </p:spPr>
        <p:txBody>
          <a:bodyPr/>
          <a:lstStyle/>
          <a:p>
            <a:r>
              <a:rPr lang="zh-CN" altLang="en-US" b="1"/>
              <a:t>我会写：</a:t>
            </a:r>
            <a:endParaRPr lang="zh-CN" altLang="en-US" b="1"/>
          </a:p>
        </p:txBody>
      </p:sp>
      <p:pic>
        <p:nvPicPr>
          <p:cNvPr id="60420" name="Picture 4" descr="}S(LOKJ87KR5LMH[7PT$3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6553200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}M)969NA9LU6TSYBQDE]`$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82838"/>
            <a:ext cx="4572000" cy="44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MCj04292330000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我会分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en-US" altLang="zh-CN" sz="6600" b="1">
                <a:solidFill>
                  <a:srgbClr val="FF0066"/>
                </a:solidFill>
              </a:rPr>
              <a:t>b  ---d   p ---q    </a:t>
            </a:r>
            <a:endParaRPr lang="en-US" altLang="zh-CN" sz="6600" b="1">
              <a:solidFill>
                <a:srgbClr val="FF0066"/>
              </a:solidFill>
            </a:endParaRPr>
          </a:p>
          <a:p>
            <a:pPr lvl="4"/>
            <a:r>
              <a:rPr lang="en-US" altLang="zh-CN" sz="6000" b="1">
                <a:solidFill>
                  <a:srgbClr val="FF0066"/>
                </a:solidFill>
              </a:rPr>
              <a:t>t -----f      m ----n </a:t>
            </a:r>
            <a:endParaRPr lang="en-US" altLang="zh-CN" sz="6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 dirty="0"/>
              <a:t>b --d   </a:t>
            </a:r>
            <a:r>
              <a:rPr lang="en-US" altLang="zh-CN" sz="6600" b="1" dirty="0"/>
              <a:t>p ---q</a:t>
            </a:r>
            <a:r>
              <a:rPr lang="en-US" altLang="zh-CN" sz="4000" dirty="0"/>
              <a:t> </a:t>
            </a:r>
            <a:endParaRPr lang="en-US" altLang="zh-CN" sz="4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6600" dirty="0"/>
              <a:t>右下半圆</a:t>
            </a:r>
            <a:r>
              <a:rPr lang="en-US" altLang="zh-CN" sz="6600" dirty="0"/>
              <a:t>bbb</a:t>
            </a:r>
            <a:endParaRPr lang="en-US" altLang="zh-CN" sz="6600" dirty="0"/>
          </a:p>
          <a:p>
            <a:r>
              <a:rPr lang="zh-CN" altLang="en-US" sz="6600" dirty="0"/>
              <a:t>左下半圆</a:t>
            </a:r>
            <a:r>
              <a:rPr lang="en-US" altLang="zh-CN" sz="6600" dirty="0" err="1" smtClean="0"/>
              <a:t>ddd</a:t>
            </a:r>
            <a:r>
              <a:rPr lang="en-US" altLang="zh-CN" sz="6600" dirty="0" smtClean="0"/>
              <a:t> </a:t>
            </a:r>
            <a:endParaRPr lang="en-US" altLang="zh-CN" sz="6600" dirty="0"/>
          </a:p>
          <a:p>
            <a:r>
              <a:rPr lang="zh-CN" altLang="en-US" sz="6000" b="1" dirty="0"/>
              <a:t>右上半圆</a:t>
            </a:r>
            <a:r>
              <a:rPr lang="en-US" altLang="zh-CN" sz="6000" b="1" dirty="0"/>
              <a:t>ppp</a:t>
            </a:r>
            <a:endParaRPr lang="en-US" altLang="zh-CN" sz="6000" b="1" dirty="0"/>
          </a:p>
          <a:p>
            <a:r>
              <a:rPr lang="zh-CN" altLang="en-US" sz="6000" b="1" dirty="0"/>
              <a:t>左上半圆</a:t>
            </a:r>
            <a:r>
              <a:rPr lang="en-US" altLang="zh-CN" sz="6000" b="1" dirty="0" err="1" smtClean="0"/>
              <a:t>qqq</a:t>
            </a:r>
            <a:endParaRPr lang="en-US" altLang="zh-CN" sz="6000" b="1" dirty="0"/>
          </a:p>
        </p:txBody>
      </p:sp>
    </p:spTree>
  </p:cSld>
  <p:clrMapOvr>
    <a:masterClrMapping/>
  </p:clrMapOvr>
  <p:transition spd="med">
    <p:cover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600" b="1" dirty="0"/>
              <a:t>p ---q</a:t>
            </a:r>
            <a:r>
              <a:rPr lang="en-US" altLang="zh-CN" sz="4000" dirty="0"/>
              <a:t> </a:t>
            </a:r>
            <a:endParaRPr lang="en-US" altLang="zh-CN" sz="4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6000" b="1" dirty="0"/>
              <a:t>右上半圆</a:t>
            </a:r>
            <a:r>
              <a:rPr lang="en-US" altLang="zh-CN" sz="6000" b="1" dirty="0"/>
              <a:t>ppp</a:t>
            </a:r>
            <a:endParaRPr lang="en-US" altLang="zh-CN" sz="6000" b="1" dirty="0"/>
          </a:p>
          <a:p>
            <a:endParaRPr lang="en-US" altLang="zh-CN" sz="6000" b="1" dirty="0"/>
          </a:p>
          <a:p>
            <a:r>
              <a:rPr lang="zh-CN" altLang="en-US" sz="6000" b="1" dirty="0"/>
              <a:t>左上半圆</a:t>
            </a:r>
            <a:r>
              <a:rPr lang="en-US" altLang="zh-CN" sz="6000" b="1" dirty="0" err="1"/>
              <a:t>qqq</a:t>
            </a:r>
            <a:endParaRPr lang="en-US" altLang="zh-CN" sz="6000" b="1" dirty="0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600" b="1" dirty="0"/>
              <a:t>m ----n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7200" b="1" dirty="0"/>
              <a:t>两个门洞</a:t>
            </a:r>
            <a:r>
              <a:rPr lang="en-US" altLang="zh-CN" sz="7200" b="1" dirty="0"/>
              <a:t>m </a:t>
            </a:r>
            <a:r>
              <a:rPr lang="en-US" altLang="zh-CN" sz="7200" b="1" dirty="0" err="1"/>
              <a:t>m</a:t>
            </a:r>
            <a:r>
              <a:rPr lang="en-US" altLang="zh-CN" sz="7200" b="1" dirty="0"/>
              <a:t> </a:t>
            </a:r>
            <a:r>
              <a:rPr lang="en-US" altLang="zh-CN" sz="7200" b="1" dirty="0" err="1"/>
              <a:t>m</a:t>
            </a:r>
            <a:endParaRPr lang="en-US" altLang="zh-CN" sz="7200" b="1" dirty="0"/>
          </a:p>
          <a:p>
            <a:r>
              <a:rPr lang="zh-CN" altLang="en-US" sz="7200" b="1" dirty="0"/>
              <a:t>一个门洞</a:t>
            </a:r>
            <a:r>
              <a:rPr lang="en-US" altLang="zh-CN" sz="7200" b="1" dirty="0"/>
              <a:t>n </a:t>
            </a:r>
            <a:r>
              <a:rPr lang="en-US" altLang="zh-CN" sz="7200" b="1" dirty="0" err="1"/>
              <a:t>n</a:t>
            </a:r>
            <a:r>
              <a:rPr lang="en-US" altLang="zh-CN" sz="7200" b="1" dirty="0"/>
              <a:t> </a:t>
            </a:r>
            <a:r>
              <a:rPr lang="en-US" altLang="zh-CN" sz="7200" b="1" dirty="0" err="1"/>
              <a:t>n</a:t>
            </a:r>
            <a:endParaRPr lang="en-US" altLang="zh-CN" sz="7200" b="1" dirty="0"/>
          </a:p>
        </p:txBody>
      </p:sp>
    </p:spTree>
  </p:cSld>
  <p:clrMapOvr>
    <a:masterClrMapping/>
  </p:clrMapOvr>
  <p:transition spd="med">
    <p:cover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WFXH2NHN(Q85IEPLJ3CS@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685800"/>
            <a:ext cx="91440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说说你看到了什么？</a:t>
            </a:r>
            <a:endParaRPr lang="zh-CN" altLang="en-US" sz="4000" b="1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</a:t>
            </a:r>
            <a:endParaRPr lang="en-US" altLang="zh-CN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6600" b="1" dirty="0"/>
              <a:t>一根拐杖</a:t>
            </a:r>
            <a:r>
              <a:rPr lang="en-US" altLang="zh-CN" sz="6600" b="1" dirty="0"/>
              <a:t>f </a:t>
            </a:r>
            <a:r>
              <a:rPr lang="en-US" altLang="zh-CN" sz="6600" b="1" dirty="0" err="1"/>
              <a:t>f</a:t>
            </a:r>
            <a:r>
              <a:rPr lang="en-US" altLang="zh-CN" sz="6600" b="1" dirty="0"/>
              <a:t> </a:t>
            </a:r>
            <a:r>
              <a:rPr lang="en-US" altLang="zh-CN" sz="6600" b="1" dirty="0" err="1"/>
              <a:t>f</a:t>
            </a:r>
            <a:endParaRPr lang="en-US" altLang="zh-CN" sz="6600" b="1" dirty="0"/>
          </a:p>
          <a:p>
            <a:r>
              <a:rPr lang="zh-CN" altLang="en-US" sz="6600" b="1" dirty="0"/>
              <a:t>一个伞把</a:t>
            </a:r>
            <a:r>
              <a:rPr lang="en-US" altLang="zh-CN" sz="6600" b="1" dirty="0"/>
              <a:t>t </a:t>
            </a:r>
            <a:r>
              <a:rPr lang="en-US" altLang="zh-CN" sz="6600" b="1" dirty="0" err="1"/>
              <a:t>t</a:t>
            </a:r>
            <a:r>
              <a:rPr lang="en-US" altLang="zh-CN" sz="6600" b="1" dirty="0"/>
              <a:t> </a:t>
            </a:r>
            <a:r>
              <a:rPr lang="en-US" altLang="zh-CN" sz="6600" b="1" dirty="0" err="1" smtClean="0"/>
              <a:t>t</a:t>
            </a:r>
            <a:r>
              <a:rPr lang="en-US" altLang="zh-CN" sz="6600" b="1" dirty="0" smtClean="0"/>
              <a:t> </a:t>
            </a:r>
            <a:endParaRPr lang="en-US" altLang="zh-CN" sz="6600" b="1" dirty="0"/>
          </a:p>
        </p:txBody>
      </p:sp>
    </p:spTree>
  </p:cSld>
  <p:clrMapOvr>
    <a:masterClrMapping/>
  </p:clrMapOvr>
  <p:transition spd="med">
    <p:cover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sotw9_temp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4572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 descr="msotw9_tem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0"/>
            <a:ext cx="30956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484438" y="3789363"/>
            <a:ext cx="5832475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484438" y="6381750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484438" y="5516563"/>
            <a:ext cx="5832475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2484438" y="4581525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140200" y="3716338"/>
            <a:ext cx="208915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200">
                <a:solidFill>
                  <a:srgbClr val="FF0066"/>
                </a:solidFill>
              </a:rPr>
              <a:t>zh</a:t>
            </a:r>
            <a:endParaRPr lang="en-US" altLang="zh-CN" sz="14200">
              <a:solidFill>
                <a:srgbClr val="FF0066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79388" y="4076700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/>
              <a:t>翘舌音</a:t>
            </a:r>
            <a:endParaRPr lang="zh-CN" altLang="en-US" sz="3600"/>
          </a:p>
        </p:txBody>
      </p:sp>
    </p:spTree>
  </p:cSld>
  <p:clrMapOvr>
    <a:masterClrMapping/>
  </p:clrMapOvr>
  <p:transition spd="med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0" grpId="0" animBg="1"/>
      <p:bldP spid="30731" grpId="0" animBg="1"/>
      <p:bldP spid="30732" grpId="0"/>
      <p:bldP spid="307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5124" name="Picture 4" descr="20086179585466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 flipH="1">
            <a:off x="3492500" y="692150"/>
            <a:ext cx="31670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9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zh</a:t>
            </a:r>
            <a:endParaRPr lang="en-US" altLang="zh-CN" sz="9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140200" y="2781300"/>
            <a:ext cx="42481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zh-- </a:t>
            </a:r>
            <a:r>
              <a:rPr lang="en-US" altLang="zh-CN" sz="4800" b="1"/>
              <a:t>ɑ</a:t>
            </a:r>
            <a:r>
              <a:rPr lang="en-US" altLang="zh-CN" sz="4000"/>
              <a:t>—zh</a:t>
            </a:r>
            <a:r>
              <a:rPr lang="en-US" altLang="zh-CN" sz="4800" b="1"/>
              <a:t>ɑ</a:t>
            </a:r>
            <a:endParaRPr lang="en-US" altLang="zh-CN" sz="8800"/>
          </a:p>
          <a:p>
            <a:pPr>
              <a:spcBef>
                <a:spcPct val="50000"/>
              </a:spcBef>
            </a:pPr>
            <a:r>
              <a:rPr lang="en-US" altLang="zh-CN" sz="4000"/>
              <a:t>zh—e--zhe </a:t>
            </a:r>
            <a:endParaRPr lang="en-US" altLang="zh-CN" sz="4000"/>
          </a:p>
          <a:p>
            <a:pPr>
              <a:spcBef>
                <a:spcPct val="50000"/>
              </a:spcBef>
            </a:pPr>
            <a:r>
              <a:rPr lang="en-US" altLang="zh-CN" sz="4000"/>
              <a:t>zh—u--zhu  </a:t>
            </a:r>
            <a:endParaRPr lang="en-US" altLang="zh-CN" sz="4000"/>
          </a:p>
          <a:p>
            <a:pPr>
              <a:spcBef>
                <a:spcPct val="50000"/>
              </a:spcBef>
            </a:pPr>
            <a:r>
              <a:rPr lang="en-US" altLang="zh-CN" sz="4000"/>
              <a:t> zh—u—o--zhuo</a:t>
            </a:r>
            <a:endParaRPr lang="en-US" altLang="zh-CN" sz="4000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584" y="756444"/>
            <a:ext cx="2011363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492500" y="1268413"/>
            <a:ext cx="201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拼一拼</a:t>
            </a:r>
            <a:endParaRPr kumimoji="1" lang="zh-CN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58888" y="2060848"/>
            <a:ext cx="6192837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ā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楷体_GB2312" pitchFamily="49" charset="-122"/>
              </a:rPr>
              <a:t>á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ǎ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楷体_GB2312" pitchFamily="49" charset="-122"/>
              </a:rPr>
              <a:t>à</a:t>
            </a:r>
            <a:endParaRPr kumimoji="1"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ē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é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ě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è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ū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ú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ǔ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</a:rPr>
              <a:t>ù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zhu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ā</a:t>
            </a:r>
            <a:r>
              <a:rPr kumimoji="1"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zhu</a:t>
            </a:r>
            <a:r>
              <a:rPr kumimoji="1" lang="en-US" altLang="zh-CN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ǎ</a:t>
            </a:r>
            <a:endParaRPr kumimoji="1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dvAuto="0" autoUpdateAnimBg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1369" y="181984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746" name="Picture 2" descr="msotw9_temp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35052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 descr="msotw9_tem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0"/>
            <a:ext cx="25146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476375" y="3284538"/>
            <a:ext cx="5832475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476375" y="6453188"/>
            <a:ext cx="5832475" cy="15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476375" y="5445125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476375" y="4292600"/>
            <a:ext cx="5832475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132138" y="3284538"/>
            <a:ext cx="249078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7200">
                <a:solidFill>
                  <a:srgbClr val="FF0066"/>
                </a:solidFill>
              </a:rPr>
              <a:t>ch</a:t>
            </a:r>
            <a:endParaRPr lang="en-US" altLang="zh-CN" sz="17200">
              <a:solidFill>
                <a:srgbClr val="FF0066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6588125" y="1052513"/>
            <a:ext cx="1860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/>
              <a:t>翘舌音</a:t>
            </a:r>
            <a:endParaRPr lang="zh-CN" altLang="en-US" sz="4400"/>
          </a:p>
        </p:txBody>
      </p:sp>
    </p:spTree>
  </p:cSld>
  <p:clrMapOvr>
    <a:masterClrMapping/>
  </p:clrMapOvr>
  <p:transition spd="med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56" grpId="0"/>
      <p:bldP spid="317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6148" name="Picture 4" descr="20086179585466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 flipH="1">
            <a:off x="3784600" y="836613"/>
            <a:ext cx="41767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00"/>
                </a:solidFill>
              </a:rPr>
              <a:t> ch</a:t>
            </a:r>
            <a:endParaRPr lang="en-US" altLang="zh-CN" sz="9600">
              <a:solidFill>
                <a:srgbClr val="FF00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211638" y="2852738"/>
            <a:ext cx="3890962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ch—</a:t>
            </a:r>
            <a:r>
              <a:rPr lang="en-US" altLang="zh-CN" sz="4000" b="1" dirty="0"/>
              <a:t>ɑ</a:t>
            </a:r>
            <a:r>
              <a:rPr lang="en-US" altLang="zh-CN" sz="3600" dirty="0"/>
              <a:t>—</a:t>
            </a:r>
            <a:r>
              <a:rPr lang="en-US" altLang="zh-CN" sz="3600" dirty="0" err="1"/>
              <a:t>ch</a:t>
            </a:r>
            <a:r>
              <a:rPr lang="en-US" altLang="zh-CN" sz="4000" b="1" dirty="0" err="1"/>
              <a:t>ɑ</a:t>
            </a:r>
            <a:endParaRPr lang="en-US" altLang="zh-CN" sz="6600" dirty="0"/>
          </a:p>
          <a:p>
            <a:pPr>
              <a:spcBef>
                <a:spcPct val="50000"/>
              </a:spcBef>
            </a:pPr>
            <a:r>
              <a:rPr lang="en-US" altLang="zh-CN" sz="3600" dirty="0"/>
              <a:t>ch—e—</a:t>
            </a:r>
            <a:r>
              <a:rPr lang="en-US" altLang="zh-CN" sz="3600" dirty="0" err="1"/>
              <a:t>che</a:t>
            </a:r>
            <a:endParaRPr lang="en-US" altLang="zh-CN" sz="3600" dirty="0"/>
          </a:p>
          <a:p>
            <a:pPr>
              <a:spcBef>
                <a:spcPct val="50000"/>
              </a:spcBef>
            </a:pPr>
            <a:r>
              <a:rPr lang="en-US" altLang="zh-CN" sz="3600" dirty="0"/>
              <a:t>ch—u—</a:t>
            </a:r>
            <a:r>
              <a:rPr lang="en-US" altLang="zh-CN" sz="3600" dirty="0" err="1"/>
              <a:t>chu</a:t>
            </a:r>
            <a:endParaRPr lang="en-US" altLang="zh-CN" sz="3600" dirty="0"/>
          </a:p>
          <a:p>
            <a:pPr>
              <a:spcBef>
                <a:spcPct val="50000"/>
              </a:spcBef>
            </a:pPr>
            <a:r>
              <a:rPr lang="en-US" altLang="zh-CN" sz="3600" dirty="0"/>
              <a:t>ch—u—o--</a:t>
            </a:r>
            <a:r>
              <a:rPr lang="en-US" altLang="zh-CN" sz="3600" dirty="0" err="1"/>
              <a:t>chuo</a:t>
            </a:r>
            <a:endParaRPr lang="en-US" altLang="zh-CN" sz="3600" dirty="0"/>
          </a:p>
        </p:txBody>
      </p:sp>
    </p:spTree>
  </p:cSld>
  <p:clrMapOvr>
    <a:masterClrMapping/>
  </p:clrMapOvr>
  <p:transition spd="med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3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2383</Words>
  <Application>WPS 演示</Application>
  <PresentationFormat>全屏显示(4:3)</PresentationFormat>
  <Paragraphs>366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华文隶书</vt:lpstr>
      <vt:lpstr>微软雅黑</vt:lpstr>
      <vt:lpstr>Times New Roman</vt:lpstr>
      <vt:lpstr>楷体_GB2312</vt:lpstr>
      <vt:lpstr>新宋体</vt:lpstr>
      <vt:lpstr>Century Gothic</vt:lpstr>
      <vt:lpstr>Times New Roman</vt:lpstr>
      <vt:lpstr>Arial Unicode MS</vt:lpstr>
      <vt:lpstr>Comic Sans MS</vt:lpstr>
      <vt:lpstr>Arial</vt:lpstr>
      <vt:lpstr>Segoe Print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翘舌音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我会写：</vt:lpstr>
      <vt:lpstr>我会分</vt:lpstr>
      <vt:lpstr>b --d   p ---q </vt:lpstr>
      <vt:lpstr>p ---q </vt:lpstr>
      <vt:lpstr>m ----n </vt:lpstr>
      <vt:lpstr>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26</cp:revision>
  <dcterms:created xsi:type="dcterms:W3CDTF">2010-09-26T13:09:00Z</dcterms:created>
  <dcterms:modified xsi:type="dcterms:W3CDTF">2019-09-18T06:46:54Z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